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61" r:id="rId7"/>
    <p:sldId id="262" r:id="rId8"/>
    <p:sldId id="278" r:id="rId9"/>
    <p:sldId id="280" r:id="rId10"/>
    <p:sldId id="289" r:id="rId11"/>
    <p:sldId id="295" r:id="rId12"/>
    <p:sldId id="26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5" autoAdjust="0"/>
    <p:restoredTop sz="94660"/>
  </p:normalViewPr>
  <p:slideViewPr>
    <p:cSldViewPr snapToGrid="0">
      <p:cViewPr>
        <p:scale>
          <a:sx n="119" d="100"/>
          <a:sy n="119" d="100"/>
        </p:scale>
        <p:origin x="256" y="28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Dhruv.m.kapur@gmail.com" TargetMode="External"/><Relationship Id="rId2" Type="http://schemas.openxmlformats.org/officeDocument/2006/relationships/hyperlink" Target="https://github.com/dkapur2026/ITU_AI_ML_CHALLENGE/tree/main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945" y="4434840"/>
            <a:ext cx="4941771" cy="1122202"/>
          </a:xfrm>
        </p:spPr>
        <p:txBody>
          <a:bodyPr/>
          <a:lstStyle/>
          <a:p>
            <a:r>
              <a:rPr lang="en-US" dirty="0"/>
              <a:t>ITU ML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8945" y="5557042"/>
            <a:ext cx="5678905" cy="756762"/>
          </a:xfrm>
        </p:spPr>
        <p:txBody>
          <a:bodyPr>
            <a:normAutofit/>
          </a:bodyPr>
          <a:lstStyle/>
          <a:p>
            <a:r>
              <a:rPr lang="en-US" dirty="0"/>
              <a:t>Dhruv Kapur – University of Chicago class of 2026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/>
          <a:p>
            <a:r>
              <a:rPr lang="en-US" dirty="0"/>
              <a:t>Dhruv Kapur</a:t>
            </a:r>
          </a:p>
          <a:p>
            <a:r>
              <a:rPr lang="en-US" dirty="0">
                <a:hlinkClick r:id="rId2"/>
              </a:rPr>
              <a:t>https://github.com/dkapur2026/ITU_AI_ML_CHALLENGE/tree/main</a:t>
            </a:r>
            <a:endParaRPr lang="en-US" dirty="0"/>
          </a:p>
          <a:p>
            <a:r>
              <a:rPr lang="en-US" dirty="0">
                <a:hlinkClick r:id="rId3"/>
              </a:rPr>
              <a:t>Dhruv.m.kapur@gmail.com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99" y="762365"/>
            <a:ext cx="3951565" cy="625006"/>
          </a:xfrm>
        </p:spPr>
        <p:txBody>
          <a:bodyPr/>
          <a:lstStyle/>
          <a:p>
            <a:r>
              <a:rPr lang="en-ZA" dirty="0"/>
              <a:t>Objective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0" y="1527876"/>
            <a:ext cx="6518246" cy="4375466"/>
          </a:xfrm>
        </p:spPr>
        <p:txBody>
          <a:bodyPr>
            <a:noAutofit/>
          </a:bodyPr>
          <a:lstStyle/>
          <a:p>
            <a:pPr marL="114300" lvl="0"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US" sz="1600" dirty="0"/>
              <a:t>Find a Machine Learning Process to accurately predict downlink or uplink </a:t>
            </a:r>
          </a:p>
          <a:p>
            <a:pPr marL="114300" lvl="0">
              <a:spcBef>
                <a:spcPts val="0"/>
              </a:spcBef>
              <a:buClr>
                <a:schemeClr val="dk2"/>
              </a:buClr>
              <a:buSzPts val="1800"/>
            </a:pPr>
            <a:endParaRPr lang="en-US" sz="1600" dirty="0"/>
          </a:p>
          <a:p>
            <a:pPr marL="114300" lvl="0"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en-US" sz="1600" dirty="0"/>
              <a:t>Criteria to be evaluated on:</a:t>
            </a:r>
          </a:p>
          <a:p>
            <a:pPr marL="914400" lvl="1" indent="-342900">
              <a:spcBef>
                <a:spcPts val="0"/>
              </a:spcBef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US" sz="1600" dirty="0"/>
              <a:t>Total data set features used</a:t>
            </a:r>
          </a:p>
          <a:p>
            <a:pPr marL="914400" lvl="1" indent="-342900">
              <a:spcBef>
                <a:spcPts val="0"/>
              </a:spcBef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US" sz="1600" dirty="0"/>
              <a:t>R^2 value</a:t>
            </a:r>
          </a:p>
          <a:p>
            <a:pPr marL="914400" lvl="1" indent="-342900">
              <a:spcBef>
                <a:spcPts val="0"/>
              </a:spcBef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US" sz="1600" dirty="0"/>
              <a:t>Generated report</a:t>
            </a:r>
          </a:p>
          <a:p>
            <a:endParaRPr lang="en-US" sz="1600" dirty="0"/>
          </a:p>
          <a:p>
            <a:r>
              <a:rPr lang="en-US" sz="1600" dirty="0"/>
              <a:t>Note that the dataset would be split by a target and source domain.</a:t>
            </a:r>
          </a:p>
          <a:p>
            <a:r>
              <a:rPr lang="en-US" sz="1600" dirty="0" err="1"/>
              <a:t>Eg.</a:t>
            </a:r>
            <a:r>
              <a:rPr lang="en-US" sz="1600" dirty="0"/>
              <a:t> By operator, or by cars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17" y="626268"/>
            <a:ext cx="4082142" cy="585788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Domain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Algorithm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Report generation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dirty="0"/>
              <a:t>Variables that affect downlink or uplink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/>
          <a:lstStyle/>
          <a:p>
            <a:r>
              <a:rPr lang="en-US" dirty="0"/>
              <a:t>Splitting of the data set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en-US" dirty="0"/>
              <a:t>Determining how effective the algorithm is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r>
              <a:rPr lang="en-US" dirty="0"/>
              <a:t>Finalizing the algorithm and explaining feature and domain choices</a:t>
            </a:r>
          </a:p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03284" y="6428632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312B71A-5E84-41DE-9754-5F6291F6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16411" y="6356350"/>
            <a:ext cx="1808712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Main data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err="1"/>
              <a:t>PCell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/>
          <a:lstStyle/>
          <a:p>
            <a:r>
              <a:rPr lang="en-US" dirty="0"/>
              <a:t>Variables led by “PCELL”</a:t>
            </a:r>
          </a:p>
          <a:p>
            <a:r>
              <a:rPr lang="en-US" dirty="0"/>
              <a:t>Primary data results for variables such as:</a:t>
            </a:r>
            <a:br>
              <a:rPr lang="en-US" dirty="0"/>
            </a:br>
            <a:r>
              <a:rPr lang="en-US" dirty="0"/>
              <a:t>RSRP, RSRQ, and SINR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SCell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/>
          <a:lstStyle/>
          <a:p>
            <a:r>
              <a:rPr lang="en-US" dirty="0"/>
              <a:t>Variables led by “SCELL”</a:t>
            </a:r>
          </a:p>
          <a:p>
            <a:r>
              <a:rPr lang="en-US" dirty="0"/>
              <a:t>Secondary data results for variables such as: RSRP, RSRQ, and SINR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27" y="4263871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Misc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0027" y="4713349"/>
            <a:ext cx="4031030" cy="1057308"/>
          </a:xfrm>
        </p:spPr>
        <p:txBody>
          <a:bodyPr/>
          <a:lstStyle/>
          <a:p>
            <a:r>
              <a:rPr lang="en-US" dirty="0"/>
              <a:t>Variables not included in PCELL or SCELL</a:t>
            </a:r>
          </a:p>
          <a:p>
            <a:r>
              <a:rPr lang="en-US" dirty="0"/>
              <a:t>Data results for variables such as:</a:t>
            </a:r>
            <a:br>
              <a:rPr lang="en-US" dirty="0"/>
            </a:br>
            <a:r>
              <a:rPr lang="en-US" dirty="0"/>
              <a:t>ping, altitude, speed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623" y="1152771"/>
            <a:ext cx="5882518" cy="846301"/>
          </a:xfrm>
        </p:spPr>
        <p:txBody>
          <a:bodyPr/>
          <a:lstStyle/>
          <a:p>
            <a:r>
              <a:rPr lang="en-ZA" dirty="0"/>
              <a:t>Feature selection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9623" y="1919512"/>
            <a:ext cx="5818724" cy="5874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Select from the known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9623" y="2335898"/>
            <a:ext cx="5431971" cy="1578338"/>
          </a:xfrm>
        </p:spPr>
        <p:txBody>
          <a:bodyPr>
            <a:normAutofit/>
          </a:bodyPr>
          <a:lstStyle/>
          <a:p>
            <a:r>
              <a:rPr lang="en-ZA" noProof="1"/>
              <a:t>Choose features that are known to affect downlink data rates</a:t>
            </a:r>
          </a:p>
          <a:p>
            <a:r>
              <a:rPr lang="en-ZA" noProof="1"/>
              <a:t>Examine the affect – positive or negative – on the machine learning algorithm </a:t>
            </a:r>
          </a:p>
          <a:p>
            <a:r>
              <a:rPr lang="en-ZA" noProof="1"/>
              <a:t>Once a set of known variables has proven to increase efficacy of algorithm, start on:</a:t>
            </a:r>
          </a:p>
          <a:p>
            <a:endParaRPr lang="en-ZA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69623" y="3914236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ZA" noProof="1"/>
              <a:t>Trial and error on the unknown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9623" y="4441184"/>
            <a:ext cx="5431971" cy="1119643"/>
          </a:xfrm>
        </p:spPr>
        <p:txBody>
          <a:bodyPr>
            <a:normAutofit/>
          </a:bodyPr>
          <a:lstStyle/>
          <a:p>
            <a:r>
              <a:rPr lang="en-ZA" noProof="1"/>
              <a:t>Choose variables that may not necessarily affect downlink data rate and using trial and error, cull the list to those that can help our algorithm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Example Feature selection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8ADD2DBD-D314-47B1-BD25-DAF6D443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B80EC-F1A7-9521-19E1-28900021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1563"/>
            <a:ext cx="3897151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7A1A2-9CE4-41CF-58F4-CBFE33AF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50" y="1992601"/>
            <a:ext cx="3897151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F74F7-972A-E538-D200-C9F88CF5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60602"/>
            <a:ext cx="389715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20A9B-85B1-D611-8066-558E78DA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50" y="3760602"/>
            <a:ext cx="3897151" cy="36512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4236BBD-DEE0-F853-7F63-D4D26068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57725"/>
            <a:ext cx="3897150" cy="140287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E0193E7-FC1F-20E6-4D29-8B9789155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51" y="2345994"/>
            <a:ext cx="3897150" cy="1420526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978522-4A04-2D69-1D11-2AF0E4605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851" y="4125727"/>
            <a:ext cx="3897149" cy="1865496"/>
          </a:xfrm>
          <a:prstGeom prst="rect">
            <a:avLst/>
          </a:prstGeom>
        </p:spPr>
      </p:pic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2CB975-5017-CA75-69A3-0B2BCCEE4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051" y="4097955"/>
            <a:ext cx="3919050" cy="18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301" y="3666277"/>
            <a:ext cx="2207835" cy="71915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4502" y="1406329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Unrelated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84076" y="1735754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/>
              <a:t>Now that a high r^2 value has been achieved, we will add “fluff” features to increase overall score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91849" y="228029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93082" y="2604284"/>
            <a:ext cx="5431971" cy="557950"/>
          </a:xfrm>
        </p:spPr>
        <p:txBody>
          <a:bodyPr/>
          <a:lstStyle/>
          <a:p>
            <a:r>
              <a:rPr lang="en-ZA" dirty="0"/>
              <a:t>Changing hidden network size and run time in artificial neural networks, or trying out different regression models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72693" y="315307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Train and Test Set Sizes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73926" y="3467906"/>
            <a:ext cx="5431971" cy="557950"/>
          </a:xfrm>
        </p:spPr>
        <p:txBody>
          <a:bodyPr/>
          <a:lstStyle/>
          <a:p>
            <a:r>
              <a:rPr lang="en-ZA" dirty="0"/>
              <a:t>Different percentages of train/set set to see the effect it had on the algorithm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03506" y="402603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Strategy Specific Selection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04739" y="4394789"/>
            <a:ext cx="5431971" cy="1112761"/>
          </a:xfrm>
        </p:spPr>
        <p:txBody>
          <a:bodyPr/>
          <a:lstStyle/>
          <a:p>
            <a:r>
              <a:rPr lang="en-ZA" dirty="0"/>
              <a:t>Adding specific “fluff” features</a:t>
            </a:r>
          </a:p>
          <a:p>
            <a:r>
              <a:rPr lang="en-ZA" dirty="0"/>
              <a:t>Choosing features that had little to no negative effects on algorithm</a:t>
            </a:r>
          </a:p>
          <a:p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Domains – Train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2563123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Park and Avenue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3070348"/>
            <a:ext cx="4031030" cy="1057308"/>
          </a:xfrm>
        </p:spPr>
        <p:txBody>
          <a:bodyPr/>
          <a:lstStyle/>
          <a:p>
            <a:r>
              <a:rPr lang="en-US" dirty="0"/>
              <a:t>Data collected around parks is used to predict downlink around avenues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256312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Operator 1 and Operator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3070348"/>
            <a:ext cx="4031030" cy="1057308"/>
          </a:xfrm>
        </p:spPr>
        <p:txBody>
          <a:bodyPr/>
          <a:lstStyle/>
          <a:p>
            <a:r>
              <a:rPr lang="en-US" dirty="0"/>
              <a:t>Data collected by operator 1 is used to predict the downlink of operator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664" y="4294593"/>
            <a:ext cx="4031945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Uplink and Downlink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826656"/>
            <a:ext cx="4031030" cy="1057308"/>
          </a:xfrm>
        </p:spPr>
        <p:txBody>
          <a:bodyPr/>
          <a:lstStyle/>
          <a:p>
            <a:r>
              <a:rPr lang="en-US" dirty="0"/>
              <a:t>Data collected during uplink is used to predict downlink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826656"/>
            <a:ext cx="4031030" cy="1057308"/>
          </a:xfrm>
        </p:spPr>
        <p:txBody>
          <a:bodyPr/>
          <a:lstStyle/>
          <a:p>
            <a:r>
              <a:rPr lang="en-US" dirty="0"/>
              <a:t>Data collected on highways is used to predict downlink in residential areas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F7138D-7713-C76F-86FB-6DC3766F3779}"/>
              </a:ext>
            </a:extLst>
          </p:cNvPr>
          <p:cNvSpPr txBox="1">
            <a:spLocks/>
          </p:cNvSpPr>
          <p:nvPr/>
        </p:nvSpPr>
        <p:spPr>
          <a:xfrm>
            <a:off x="6594627" y="4294593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Highway and Residential</a:t>
            </a:r>
          </a:p>
        </p:txBody>
      </p:sp>
    </p:spTree>
    <p:extLst>
      <p:ext uri="{BB962C8B-B14F-4D97-AF65-F5344CB8AC3E}">
        <p14:creationId xmlns:p14="http://schemas.microsoft.com/office/powerpoint/2010/main" val="8872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Finalizing algorithm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/>
          <a:lstStyle/>
          <a:p>
            <a:r>
              <a:rPr lang="en-ZA" dirty="0"/>
              <a:t>Park and avenue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It was determined through testing that the park and avenue domains were best for our algorithm</a:t>
            </a:r>
          </a:p>
          <a:p>
            <a:r>
              <a:rPr lang="en-US" noProof="1"/>
              <a:t>Possibly due to similar levels of interference or other factors</a:t>
            </a:r>
            <a:endParaRPr lang="en-ZA" noProof="1"/>
          </a:p>
          <a:p>
            <a:endParaRPr lang="en-ZA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/>
          <a:lstStyle/>
          <a:p>
            <a:r>
              <a:rPr lang="en-ZA" dirty="0"/>
              <a:t>Evaluating r^2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/>
          <a:lstStyle/>
          <a:p>
            <a:r>
              <a:rPr lang="en-ZA" dirty="0"/>
              <a:t>Sharp decrease in accuracy when switching train and test sets</a:t>
            </a:r>
          </a:p>
          <a:p>
            <a:r>
              <a:rPr lang="en-ZA" dirty="0"/>
              <a:t>Could be explained by the size of train and test sets changing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dirty="0"/>
              <a:t>Future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/>
          <a:lstStyle/>
          <a:p>
            <a:r>
              <a:rPr lang="en-US" dirty="0"/>
              <a:t>To improve the algorithm some steps may be taken such as:</a:t>
            </a:r>
          </a:p>
          <a:p>
            <a:r>
              <a:rPr lang="en-US" dirty="0"/>
              <a:t>Adding more features, training the algorithm longer, changing domain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ITU ML Report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607</TotalTime>
  <Words>561</Words>
  <Application>Microsoft Macintosh PowerPoint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Monoline</vt:lpstr>
      <vt:lpstr>ITU ML Report</vt:lpstr>
      <vt:lpstr>Objective Function</vt:lpstr>
      <vt:lpstr>Approach</vt:lpstr>
      <vt:lpstr>Main data components</vt:lpstr>
      <vt:lpstr>Feature selection</vt:lpstr>
      <vt:lpstr>Example Feature selection</vt:lpstr>
      <vt:lpstr>Feature selection</vt:lpstr>
      <vt:lpstr>Domains – Train and test sets</vt:lpstr>
      <vt:lpstr>Finalizing algorithm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Varianny Kapur (CASA)</dc:creator>
  <cp:lastModifiedBy>Dhruv Kapur</cp:lastModifiedBy>
  <cp:revision>23</cp:revision>
  <dcterms:created xsi:type="dcterms:W3CDTF">2023-05-05T10:37:15Z</dcterms:created>
  <dcterms:modified xsi:type="dcterms:W3CDTF">2023-10-25T10:39:50Z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